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63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3F6AE76-DB08-40CF-8615-5B344F732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D0700C5-7924-4694-8E67-0C313DABE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4972F32A-E7FD-420D-8539-84AE797936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DF639AA0-3D1F-4162-B42A-6BE286829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C40A43D-58F0-44F1-A7A7-AE1F8312A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3BF51F05-EF84-4F01-BD65-5F00C7AE8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4351E06F-B3DB-4EEF-8F1E-9E0562DD9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2B84BABE-AD0A-47D9-A9B7-EEC0F78C50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A71B573B-BF5C-45D1-A4B6-309C877D91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D34151D2-DCDF-4B68-B30F-ECB45D04FE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494FDAC3-088E-4065-802A-D417B034BB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083B5056-649D-4C80-8A26-E34970705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66759CD1-E87F-4030-AB1E-F2B1AA732B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4D78B468-507A-4D1A-82CF-AF555C0A8D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7AD9380E-43DD-4479-8B7E-14C34FD950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3A5F76D7-E819-4EE0-8C3F-D27F6DCA6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19D06AC0-285C-4711-BF6F-B9E80E8128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55F57915-2F13-46D6-9E7E-630A961874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C9EF34AF-BEA9-410E-8789-44D90C88DA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1FE09EC4-233F-4E2C-8A8F-4D5F372BAE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D0A86F83-FEFB-4CD3-BB4C-C28E7E545D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966C309-B532-4730-9803-E9ADBF2611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7084" y="1186483"/>
            <a:ext cx="4473771" cy="4477933"/>
            <a:chOff x="807084" y="1186483"/>
            <a:chExt cx="4473771" cy="447793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EE58777-1AD7-488A-AD35-270467A7CA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607" y="1186483"/>
              <a:ext cx="4472724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Isosceles Triangle 39">
              <a:extLst>
                <a:ext uri="{FF2B5EF4-FFF2-40B4-BE49-F238E27FC236}">
                  <a16:creationId xmlns:a16="http://schemas.microsoft.com/office/drawing/2014/main" id="{4DE4AA63-75EE-4EA8-B45B-AC9E2E7669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840353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2DAB98A-71D1-4CEB-8DD1-A27C3AF001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4473771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85BB467-C814-4662-90EF-9FB4DB0F5C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5415" y="2075504"/>
            <a:ext cx="4299456" cy="2042725"/>
          </a:xfrm>
        </p:spPr>
        <p:txBody>
          <a:bodyPr>
            <a:normAutofit/>
          </a:bodyPr>
          <a:lstStyle/>
          <a:p>
            <a:r>
              <a:rPr lang="en-US" dirty="0"/>
              <a:t>Gravity in the Galaxies Day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590479-8073-4B4B-A18D-48D80DAA0E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5416" y="4202728"/>
            <a:ext cx="4299455" cy="1026125"/>
          </a:xfrm>
        </p:spPr>
        <p:txBody>
          <a:bodyPr>
            <a:normAutofit/>
          </a:bodyPr>
          <a:lstStyle/>
          <a:p>
            <a:r>
              <a:rPr lang="en-US" dirty="0"/>
              <a:t>11/17 &amp; 11/18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91A3209-12C5-4681-97BB-27DAAE3C4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7850" y="-6706"/>
            <a:ext cx="6104149" cy="68711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9B5B22-C8AA-4878-B6C3-FF11BB11A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7889" y="1411866"/>
            <a:ext cx="5464072" cy="4043412"/>
          </a:xfrm>
          <a:prstGeom prst="rect">
            <a:avLst/>
          </a:prstGeom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927755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5B8E1C-C053-44FC-BB9B-0F417264D12C}"/>
              </a:ext>
            </a:extLst>
          </p:cNvPr>
          <p:cNvSpPr txBox="1"/>
          <p:nvPr/>
        </p:nvSpPr>
        <p:spPr>
          <a:xfrm>
            <a:off x="371475" y="185738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</a:rPr>
              <a:t>DQ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C70EC19-70EE-4C8C-93CE-3F6C64540D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282992"/>
              </p:ext>
            </p:extLst>
          </p:nvPr>
        </p:nvGraphicFramePr>
        <p:xfrm>
          <a:off x="1340139" y="185738"/>
          <a:ext cx="10351077" cy="6361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351077">
                  <a:extLst>
                    <a:ext uri="{9D8B030D-6E8A-4147-A177-3AD203B41FA5}">
                      <a16:colId xmlns:a16="http://schemas.microsoft.com/office/drawing/2014/main" val="88790596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Spring Tides: refers to the 'springing forth' of the tide during new and full moons.</a:t>
                      </a:r>
                      <a:br>
                        <a:rPr lang="en-US" sz="2000" dirty="0">
                          <a:effectLst/>
                        </a:rPr>
                      </a:br>
                      <a:r>
                        <a:rPr lang="en-US" sz="2000" dirty="0">
                          <a:effectLst/>
                        </a:rPr>
                        <a:t>Neap Tides: occurs seven days after a spring tide, refers to a period of moderate tides.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/>
                </a:tc>
                <a:extLst>
                  <a:ext uri="{0D108BD9-81ED-4DB2-BD59-A6C34878D82A}">
                    <a16:rowId xmlns:a16="http://schemas.microsoft.com/office/drawing/2014/main" val="138514445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A0F427FA-8EE4-4CFF-93EA-6FA5631E6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843" y="1046900"/>
            <a:ext cx="5973767" cy="1272853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59CC8D6-C2DB-4C44-83E3-C2388230AB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7474383"/>
              </p:ext>
            </p:extLst>
          </p:nvPr>
        </p:nvGraphicFramePr>
        <p:xfrm>
          <a:off x="267855" y="2563048"/>
          <a:ext cx="11145405" cy="6361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45405">
                  <a:extLst>
                    <a:ext uri="{9D8B030D-6E8A-4147-A177-3AD203B41FA5}">
                      <a16:colId xmlns:a16="http://schemas.microsoft.com/office/drawing/2014/main" val="160501386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Contrast Spring Tides and Neap Tides, and select the cause and effect choice that correctly explains how these tides are formed.  (</a:t>
                      </a:r>
                      <a:r>
                        <a:rPr lang="en-US" sz="2000" b="1" dirty="0">
                          <a:effectLst/>
                        </a:rPr>
                        <a:t>Select two choices</a:t>
                      </a:r>
                      <a:r>
                        <a:rPr lang="en-US" sz="2000" dirty="0">
                          <a:effectLst/>
                        </a:rPr>
                        <a:t>).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/>
                </a:tc>
                <a:extLst>
                  <a:ext uri="{0D108BD9-81ED-4DB2-BD59-A6C34878D82A}">
                    <a16:rowId xmlns:a16="http://schemas.microsoft.com/office/drawing/2014/main" val="3963755322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AC86296-636C-4FBB-B7C7-8EF8A338DF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0994162"/>
              </p:ext>
            </p:extLst>
          </p:nvPr>
        </p:nvGraphicFramePr>
        <p:xfrm>
          <a:off x="267855" y="4256099"/>
          <a:ext cx="11813309" cy="19084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13309">
                  <a:extLst>
                    <a:ext uri="{9D8B030D-6E8A-4147-A177-3AD203B41FA5}">
                      <a16:colId xmlns:a16="http://schemas.microsoft.com/office/drawing/2014/main" val="282302896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A.  Neap Tides occur when the Moon and Sun are at right angles to each other, but Spring Tides occur when the Earth, Moon, and Sun are in alignment.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474676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B.  Cause: The Moon’s gravity causes the Earth to rotate and revolve.</a:t>
                      </a:r>
                      <a:b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Effect: The Earth’s spinning motion results in ocean bulges called tides.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110173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C.  Cause: The Moon’s gravity plus the Sun’s gravity pull on Earth’s oceans.</a:t>
                      </a:r>
                      <a:b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Effect: The oceans bulge upwards creating high and low tides around the planet.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18248506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8B2E53F7-31D7-4923-A3B0-0001E0743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07" y="5554875"/>
            <a:ext cx="491454" cy="6096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907510-79F1-4D93-A3E0-7F8424CE8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6" y="4256099"/>
            <a:ext cx="491454" cy="6096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F4EC3C0-73D2-4463-94E9-51A6DC40AE0E}"/>
              </a:ext>
            </a:extLst>
          </p:cNvPr>
          <p:cNvSpPr txBox="1"/>
          <p:nvPr/>
        </p:nvSpPr>
        <p:spPr>
          <a:xfrm>
            <a:off x="304799" y="6497905"/>
            <a:ext cx="1071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8ESS1.2</a:t>
            </a:r>
          </a:p>
        </p:txBody>
      </p:sp>
    </p:spTree>
    <p:extLst>
      <p:ext uri="{BB962C8B-B14F-4D97-AF65-F5344CB8AC3E}">
        <p14:creationId xmlns:p14="http://schemas.microsoft.com/office/powerpoint/2010/main" val="77590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FD3DD-F7D5-4F7C-A863-4AC14468B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Earth’s Place in  the Universe One Pager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2A7EFF-F102-4157-9B11-EF90B7603E10}"/>
              </a:ext>
            </a:extLst>
          </p:cNvPr>
          <p:cNvSpPr txBox="1"/>
          <p:nvPr/>
        </p:nvSpPr>
        <p:spPr>
          <a:xfrm>
            <a:off x="304799" y="6497905"/>
            <a:ext cx="1071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8ESS1.2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E262F29-DA6A-414F-A997-3B69DAB2A5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211" t="15475" r="33558" b="10975"/>
          <a:stretch/>
        </p:blipFill>
        <p:spPr>
          <a:xfrm>
            <a:off x="5828145" y="450071"/>
            <a:ext cx="4875197" cy="606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112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BB418A-3297-47A1-A113-36145477722E}"/>
              </a:ext>
            </a:extLst>
          </p:cNvPr>
          <p:cNvSpPr txBox="1"/>
          <p:nvPr/>
        </p:nvSpPr>
        <p:spPr>
          <a:xfrm>
            <a:off x="411061" y="285226"/>
            <a:ext cx="1400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Exit Ticket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6631C4-DFF2-425D-8436-CA76B2D19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668" y="1469416"/>
            <a:ext cx="6002663" cy="3919168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D94BAAF2-750A-41F5-AB02-6DEA2187B0E1}"/>
              </a:ext>
            </a:extLst>
          </p:cNvPr>
          <p:cNvSpPr/>
          <p:nvPr/>
        </p:nvSpPr>
        <p:spPr>
          <a:xfrm>
            <a:off x="1440873" y="4387273"/>
            <a:ext cx="1893454" cy="5449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9">
            <a:extLst>
              <a:ext uri="{FF2B5EF4-FFF2-40B4-BE49-F238E27FC236}">
                <a16:creationId xmlns:a16="http://schemas.microsoft.com/office/drawing/2014/main" id="{E728B6CA-447C-42B3-B919-6CC614F75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81050" cy="79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8">
            <a:extLst>
              <a:ext uri="{FF2B5EF4-FFF2-40B4-BE49-F238E27FC236}">
                <a16:creationId xmlns:a16="http://schemas.microsoft.com/office/drawing/2014/main" id="{99BC7AF3-0D9F-4016-AC0E-D1DEDC8C5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4475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20F7D5E-122B-4778-919A-44A52F0350BC}"/>
              </a:ext>
            </a:extLst>
          </p:cNvPr>
          <p:cNvSpPr txBox="1"/>
          <p:nvPr/>
        </p:nvSpPr>
        <p:spPr>
          <a:xfrm>
            <a:off x="304799" y="6497905"/>
            <a:ext cx="1071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8ESS1.2</a:t>
            </a:r>
          </a:p>
        </p:txBody>
      </p:sp>
    </p:spTree>
    <p:extLst>
      <p:ext uri="{BB962C8B-B14F-4D97-AF65-F5344CB8AC3E}">
        <p14:creationId xmlns:p14="http://schemas.microsoft.com/office/powerpoint/2010/main" val="2755414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10B6F4"/>
      </a:accent1>
      <a:accent2>
        <a:srgbClr val="3C78C3"/>
      </a:accent2>
      <a:accent3>
        <a:srgbClr val="9F52D0"/>
      </a:accent3>
      <a:accent4>
        <a:srgbClr val="D64198"/>
      </a:accent4>
      <a:accent5>
        <a:srgbClr val="DA2228"/>
      </a:accent5>
      <a:accent6>
        <a:srgbClr val="F18318"/>
      </a:accent6>
      <a:hlink>
        <a:srgbClr val="38DDEC"/>
      </a:hlink>
      <a:folHlink>
        <a:srgbClr val="A8DEE8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CB9708-C445-4049-9D7F-4C8684E69AF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4852ACC1E22440808C402C0C91CAD7" ma:contentTypeVersion="13" ma:contentTypeDescription="Create a new document." ma:contentTypeScope="" ma:versionID="146085fdad1399d202313bb7979fb3dc">
  <xsd:schema xmlns:xsd="http://www.w3.org/2001/XMLSchema" xmlns:xs="http://www.w3.org/2001/XMLSchema" xmlns:p="http://schemas.microsoft.com/office/2006/metadata/properties" xmlns:ns3="c856a6bc-12b5-4d26-a196-d933ad616d3d" xmlns:ns4="23ee004a-44b5-429e-b90a-d874061c14cc" targetNamespace="http://schemas.microsoft.com/office/2006/metadata/properties" ma:root="true" ma:fieldsID="3c6e4c065b3934c3f51ef6f62aa89db9" ns3:_="" ns4:_="">
    <xsd:import namespace="c856a6bc-12b5-4d26-a196-d933ad616d3d"/>
    <xsd:import namespace="23ee004a-44b5-429e-b90a-d874061c14c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56a6bc-12b5-4d26-a196-d933ad616d3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ee004a-44b5-429e-b90a-d874061c14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B9B78BC-D595-466C-9318-7737D58632A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72DAE5-41D4-48CC-A09F-DC9225BB4B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56a6bc-12b5-4d26-a196-d933ad616d3d"/>
    <ds:schemaRef ds:uri="23ee004a-44b5-429e-b90a-d874061c14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EF74644-448B-4021-8F5C-ACD1DF7370D2}">
  <ds:schemaRefs>
    <ds:schemaRef ds:uri="http://www.w3.org/XML/1998/namespace"/>
    <ds:schemaRef ds:uri="23ee004a-44b5-429e-b90a-d874061c14cc"/>
    <ds:schemaRef ds:uri="c856a6bc-12b5-4d26-a196-d933ad616d3d"/>
    <ds:schemaRef ds:uri="http://purl.org/dc/terms/"/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113</Words>
  <Application>Microsoft Office PowerPoint</Application>
  <PresentationFormat>Widescreen</PresentationFormat>
  <Paragraphs>13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Calibri</vt:lpstr>
      <vt:lpstr>Calibri Light</vt:lpstr>
      <vt:lpstr>Rockwell</vt:lpstr>
      <vt:lpstr>Wingdings</vt:lpstr>
      <vt:lpstr>Atlas</vt:lpstr>
      <vt:lpstr>Gravity in the Galaxies Day 3</vt:lpstr>
      <vt:lpstr>PowerPoint Presentation</vt:lpstr>
      <vt:lpstr>Earth’s Place in  the Universe One Pager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Gravity in the Galaxies Day 3</dc:title>
  <dc:creator>Lisa Meek</dc:creator>
  <cp:lastModifiedBy>Lisa Meek</cp:lastModifiedBy>
  <cp:revision>4</cp:revision>
  <dcterms:created xsi:type="dcterms:W3CDTF">2021-11-12T17:35:56Z</dcterms:created>
  <dcterms:modified xsi:type="dcterms:W3CDTF">2021-11-15T14:57:17Z</dcterms:modified>
</cp:coreProperties>
</file>